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jpeg" ContentType="image/jpeg"/>
  <Override PartName="/ppt/media/image8.svg" ContentType="image/svg"/>
  <Override PartName="/ppt/media/image6.png" ContentType="image/png"/>
  <Override PartName="/ppt/media/image7.png" ContentType="image/png"/>
  <Override PartName="/ppt/media/image10.wmf" ContentType="image/x-wmf"/>
  <Override PartName="/ppt/media/image11.png" ContentType="image/png"/>
  <Override PartName="/ppt/media/image9.png" ContentType="image/pn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80" r:id="rId12"/>
    <p:sldMasterId id="2147483682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7.xml"/><Relationship Id="rId13" Type="http://schemas.openxmlformats.org/officeDocument/2006/relationships/slideMaster" Target="slideMasters/slideMaster18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s-CO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DF5B59-5953-4956-9E64-1E57562E1B3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En blanc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3666E57-2406-4B40-99AD-9658DB37B83E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0CFC42A-0B52-4784-AE55-C822D84DEFAF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1B03D21-12D3-41E1-93D4-5174E7D4449E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2519573-2ED5-47C0-A0C1-5CBCB204FC1C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0D09AAE-4432-4557-9ADC-552A81D03BE1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ftr" idx="43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B65C513-B034-429C-940E-7A1A48A3C070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ftr" idx="55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 idx="56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0587417-2442-4685-9B34-FF5737676ED2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57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CO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s-CO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s-CO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ftr" idx="52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ldNum" idx="53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4D7595F-FEF9-4975-A795-9E8BF55BC63B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CO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s-CO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s-CO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8505C5B-73BF-4ABD-9D63-5FFB0EE9169A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CO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s-CO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s-CO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ftr" idx="61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ldNum" idx="62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7978BAC-F3C8-4288-BA9F-EDE48F56B69D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dt" idx="63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CO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s-CO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s-CO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BC69FC4-CE2C-4F1F-92D3-8D88D079B03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ftr" idx="64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ldNum" idx="65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CAD6192-D9A8-4D62-BA53-085C67BDC632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dt" idx="66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CO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s-CO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s-CO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ftr" idx="46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B9A5A3C-4EA0-45F4-AE16-DDE2297B7EC1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CO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s-CO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s-CO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ftr" idx="58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ldNum" idx="59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9F0041F-357B-463C-8F09-3A80F0451D9F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dt" idx="60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CO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s-CO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s-CO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8"/>
          </p:nvPr>
        </p:nvSpPr>
        <p:spPr/>
        <p:txBody>
          <a:bodyPr/>
          <a:p>
            <a:fld id="{FF7BA422-D91C-4382-AACE-CC2898FE816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9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1"/>
          </p:nvPr>
        </p:nvSpPr>
        <p:spPr/>
        <p:txBody>
          <a:bodyPr/>
          <a:p>
            <a:fld id="{06EBDD75-1188-45D5-8F05-FDB4AE5101D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2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081A9FF-C77E-4654-8F74-0E45C2CC179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0308EEF-84C8-41AC-AE17-23B29CC52F8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s-CO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1C2901E-B457-44C1-9721-9E12A1B8AAB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9A481C0-AEDA-4F5B-AF2E-386B9190D37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s-CO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1A125BC6-6FAB-4BFE-B327-7D23EF7979C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12B3F15C-4CF0-4577-B862-B081A69B713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s-CO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E146D128-B670-4809-9E04-4FFD0A35C0B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23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2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90844C8-88A0-4655-8638-D1997603772C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ftr" idx="67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ldNum" idx="68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3850BB9-7790-408C-AE39-D55FAD6A7819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dt" idx="69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ftr" idx="70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ldNum" idx="71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3916848-0ABE-45D0-AA86-245AB1CD697B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dt" idx="72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C30DCD2-60DE-429B-ABD9-243BA029252D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BDDA491-3513-41D9-B124-0C81184E605C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5D88AD6-5CA9-4F19-BF3C-793979DAB1D0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1ACB40B-B55B-48FC-88E9-15E326BEB566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DA06018-E538-45D5-87C5-8C5BB10644AA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8A27DF1-984F-4B0A-A366-B1DAC551A62F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6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49816F0-526C-4A11-9ADC-B4FF550A380B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4801317-CB21-4F49-9470-6FCDA6DEFEBF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2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app.diagrams.net/#G1x3lA7LgQjIFMnrYUmO9qoTsMAzEQkPVX%23%7B%22pageId%22%3A%22UGlf8FXX3hrjc-9rX4iH%22%7D" TargetMode="External"/><Relationship Id="rId3" Type="http://schemas.openxmlformats.org/officeDocument/2006/relationships/image" Target="../media/image7.png"/><Relationship Id="rId4" Type="http://schemas.openxmlformats.org/officeDocument/2006/relationships/image" Target="../media/image8.svg"/><Relationship Id="rId5" Type="http://schemas.openxmlformats.org/officeDocument/2006/relationships/slideLayout" Target="../slideLayouts/slideLayout2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wmf"/><Relationship Id="rId3" Type="http://schemas.openxmlformats.org/officeDocument/2006/relationships/slideLayout" Target="../slideLayouts/slideLayout2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adroTexto 4"/>
          <p:cNvSpPr/>
          <p:nvPr/>
        </p:nvSpPr>
        <p:spPr>
          <a:xfrm>
            <a:off x="1215000" y="1552320"/>
            <a:ext cx="8289720" cy="21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es-ES" sz="3200" strike="noStrike" u="none">
                <a:solidFill>
                  <a:srgbClr val="404040"/>
                </a:solidFill>
                <a:effectLst/>
                <a:uFillTx/>
                <a:latin typeface="Work Sans Bold Roman"/>
              </a:rPr>
              <a:t>Mapa conceptual sobre la validacion de Documentos GA2-220501093-AA3-EV01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Rectángulo 1"/>
          <p:cNvSpPr/>
          <p:nvPr/>
        </p:nvSpPr>
        <p:spPr>
          <a:xfrm>
            <a:off x="9105840" y="4915800"/>
            <a:ext cx="1941480" cy="825120"/>
          </a:xfrm>
          <a:prstGeom prst="rect">
            <a:avLst/>
          </a:prstGeom>
          <a:noFill/>
          <a:ln w="6350">
            <a:solidFill>
              <a:srgbClr val="0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10" name="CuadroTexto 2"/>
          <p:cNvSpPr/>
          <p:nvPr/>
        </p:nvSpPr>
        <p:spPr>
          <a:xfrm>
            <a:off x="9105840" y="4915800"/>
            <a:ext cx="194148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s-CO" sz="1600" strike="noStrike" u="none">
                <a:solidFill>
                  <a:schemeClr val="dk1"/>
                </a:solidFill>
                <a:effectLst/>
                <a:uFillTx/>
                <a:latin typeface="Work Sans Medium Roman"/>
              </a:rPr>
              <a:t>Marca externa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CuadroTexto 3"/>
          <p:cNvSpPr/>
          <p:nvPr/>
        </p:nvSpPr>
        <p:spPr>
          <a:xfrm>
            <a:off x="9105840" y="5190840"/>
            <a:ext cx="194148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s-ES_tradnl" sz="1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NOTA: </a:t>
            </a:r>
            <a:r>
              <a:rPr b="0" lang="es-ES_tradnl" sz="1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El tamaño del logo de la marca externa no debe superar el tamaño del logo SENA.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adroTexto 1"/>
          <p:cNvSpPr/>
          <p:nvPr/>
        </p:nvSpPr>
        <p:spPr>
          <a:xfrm>
            <a:off x="1168200" y="1197720"/>
            <a:ext cx="10512360" cy="21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es-CO" sz="6000" strike="noStrike" u="none">
                <a:solidFill>
                  <a:srgbClr val="4d4d4c"/>
                </a:solidFill>
                <a:effectLst/>
                <a:uFillTx/>
                <a:latin typeface="WORK SANS BOLD ROMAN"/>
              </a:rPr>
              <a:t>Criterios de Evaluación </a:t>
            </a:r>
            <a:endParaRPr b="0" lang="es-CO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es-CO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13" name="Conector recto 2"/>
          <p:cNvCxnSpPr/>
          <p:nvPr/>
        </p:nvCxnSpPr>
        <p:spPr>
          <a:xfrm>
            <a:off x="4984560" y="2358720"/>
            <a:ext cx="2251440" cy="3960"/>
          </a:xfrm>
          <a:prstGeom prst="straightConnector1">
            <a:avLst/>
          </a:prstGeom>
          <a:ln w="12700">
            <a:solidFill>
              <a:srgbClr val="38aa00"/>
            </a:solidFill>
            <a:round/>
          </a:ln>
        </p:spPr>
      </p:cxnSp>
      <p:sp>
        <p:nvSpPr>
          <p:cNvPr id="114" name="CuadroTexto 3"/>
          <p:cNvSpPr/>
          <p:nvPr/>
        </p:nvSpPr>
        <p:spPr>
          <a:xfrm>
            <a:off x="7517160" y="2680920"/>
            <a:ext cx="385056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1600" strike="noStrike" u="none">
                <a:solidFill>
                  <a:srgbClr val="000000"/>
                </a:solidFill>
                <a:effectLst/>
                <a:uFillTx/>
                <a:latin typeface="Work Sans Light Roman"/>
              </a:rPr>
              <a:t>Realiza diagrama de actividades exponiendo detalles de los casos de usos 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CuadroTexto 7"/>
          <p:cNvSpPr/>
          <p:nvPr/>
        </p:nvSpPr>
        <p:spPr>
          <a:xfrm>
            <a:off x="1109160" y="5272920"/>
            <a:ext cx="3850560" cy="82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1600" strike="noStrike" u="none">
                <a:solidFill>
                  <a:srgbClr val="000000"/>
                </a:solidFill>
                <a:effectLst/>
                <a:uFillTx/>
                <a:latin typeface="Work Sans Light Roman"/>
              </a:rPr>
              <a:t>Genera plantillas extendidas de casos de uso expresando la extencion de las acciones a desarrollar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CuadroTexto 8"/>
          <p:cNvSpPr/>
          <p:nvPr/>
        </p:nvSpPr>
        <p:spPr>
          <a:xfrm>
            <a:off x="1001160" y="3976920"/>
            <a:ext cx="38505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1600" strike="noStrike" u="none">
                <a:solidFill>
                  <a:srgbClr val="000000"/>
                </a:solidFill>
                <a:effectLst/>
                <a:uFillTx/>
                <a:latin typeface="Work Sans Light Roman"/>
              </a:rPr>
              <a:t>Elabora diagramas de casos de uso con el estandar (UML)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CuadroTexto 9"/>
          <p:cNvSpPr/>
          <p:nvPr/>
        </p:nvSpPr>
        <p:spPr>
          <a:xfrm>
            <a:off x="1037160" y="2644920"/>
            <a:ext cx="385056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1600" strike="noStrike" u="none">
                <a:solidFill>
                  <a:srgbClr val="000000"/>
                </a:solidFill>
                <a:effectLst/>
                <a:uFillTx/>
                <a:latin typeface="Work Sans Light Roman"/>
              </a:rPr>
              <a:t>Interpreta el informe de requisitos para modelar las funciones del software. Elabora diagramas de casos de uso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CuadroTexto 10"/>
          <p:cNvSpPr/>
          <p:nvPr/>
        </p:nvSpPr>
        <p:spPr>
          <a:xfrm>
            <a:off x="7625160" y="4588920"/>
            <a:ext cx="3850560" cy="33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1600" strike="noStrike" u="none">
                <a:solidFill>
                  <a:srgbClr val="000000"/>
                </a:solidFill>
                <a:effectLst/>
                <a:uFillTx/>
                <a:latin typeface="Work Sans Light Roman"/>
              </a:rPr>
              <a:t>Documenta la actividad en un informe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adroTexto 5"/>
          <p:cNvSpPr/>
          <p:nvPr/>
        </p:nvSpPr>
        <p:spPr>
          <a:xfrm>
            <a:off x="1168200" y="873720"/>
            <a:ext cx="1051236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es-CO" sz="6000" strike="noStrike" u="none">
                <a:solidFill>
                  <a:srgbClr val="4d4d4c"/>
                </a:solidFill>
                <a:effectLst/>
                <a:uFillTx/>
                <a:latin typeface="WORK SANS BOLD ROMAN"/>
              </a:rPr>
              <a:t>Indicadores de logros</a:t>
            </a:r>
            <a:endParaRPr b="0" lang="es-CO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20" name="Conector recto 1"/>
          <p:cNvCxnSpPr/>
          <p:nvPr/>
        </p:nvCxnSpPr>
        <p:spPr>
          <a:xfrm>
            <a:off x="4214520" y="2237760"/>
            <a:ext cx="2877480" cy="16920"/>
          </a:xfrm>
          <a:prstGeom prst="straightConnector1">
            <a:avLst/>
          </a:prstGeom>
          <a:ln w="12700">
            <a:solidFill>
              <a:srgbClr val="38aa00"/>
            </a:solidFill>
            <a:round/>
          </a:ln>
        </p:spPr>
      </p:cxnSp>
      <p:sp>
        <p:nvSpPr>
          <p:cNvPr id="121" name="CuadroTexto 6"/>
          <p:cNvSpPr/>
          <p:nvPr/>
        </p:nvSpPr>
        <p:spPr>
          <a:xfrm>
            <a:off x="1288800" y="2923560"/>
            <a:ext cx="38505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1600" strike="noStrike" u="none">
                <a:solidFill>
                  <a:srgbClr val="000000"/>
                </a:solidFill>
                <a:effectLst/>
                <a:uFillTx/>
                <a:latin typeface="Work Sans Light Roman"/>
              </a:rPr>
              <a:t>Indica los diagramas que existen para modelar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CuadroTexto 11"/>
          <p:cNvSpPr/>
          <p:nvPr/>
        </p:nvSpPr>
        <p:spPr>
          <a:xfrm>
            <a:off x="7336800" y="2887560"/>
            <a:ext cx="385056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1600" strike="noStrike" u="none">
                <a:solidFill>
                  <a:srgbClr val="000000"/>
                </a:solidFill>
                <a:effectLst/>
                <a:uFillTx/>
                <a:latin typeface="Work Sans Light Roman"/>
              </a:rPr>
              <a:t>Maneja herramienta de software para apoyar la elaboracion de los diagramas 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CuadroTexto 12"/>
          <p:cNvSpPr/>
          <p:nvPr/>
        </p:nvSpPr>
        <p:spPr>
          <a:xfrm>
            <a:off x="1360800" y="4543560"/>
            <a:ext cx="38505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1600" strike="noStrike" u="none">
                <a:solidFill>
                  <a:srgbClr val="000000"/>
                </a:solidFill>
                <a:effectLst/>
                <a:uFillTx/>
                <a:latin typeface="Work Sans Light Roman"/>
              </a:rPr>
              <a:t>Diagrama con UML los artefactos del sistema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CuadroTexto 13"/>
          <p:cNvSpPr/>
          <p:nvPr/>
        </p:nvSpPr>
        <p:spPr>
          <a:xfrm>
            <a:off x="7192800" y="4471560"/>
            <a:ext cx="385056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s-CO" sz="1600" strike="noStrike" u="none">
                <a:solidFill>
                  <a:srgbClr val="000000"/>
                </a:solidFill>
                <a:effectLst/>
                <a:uFillTx/>
                <a:latin typeface="Work Sans Light Roman"/>
              </a:rPr>
              <a:t>Elabora documento plantilla de casos de usos con base en los estandares de documentacion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>
        <p:plus/>
      </p:transition>
    </mc:Choice>
    <mc:Fallback>
      <p:transition spd="slow">
        <p:plus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ángulo 3"/>
          <p:cNvSpPr/>
          <p:nvPr/>
        </p:nvSpPr>
        <p:spPr>
          <a:xfrm>
            <a:off x="3423600" y="3953880"/>
            <a:ext cx="5340960" cy="96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90000"/>
              </a:lnSpc>
            </a:pPr>
            <a:r>
              <a:rPr b="1" lang="es-ES_tradnl" sz="1600" strike="noStrike" u="none">
                <a:solidFill>
                  <a:schemeClr val="lt1"/>
                </a:solidFill>
                <a:effectLst/>
                <a:uFillTx/>
                <a:latin typeface="WORK SANS BOLD ROMAN"/>
              </a:rPr>
              <a:t>NOTA: </a:t>
            </a:r>
            <a:r>
              <a:rPr b="0" lang="es-ES_tradnl" sz="1600" strike="noStrike" u="none">
                <a:solidFill>
                  <a:schemeClr val="lt1"/>
                </a:solidFill>
                <a:effectLst/>
                <a:uFillTx/>
                <a:latin typeface="WORK SANS REGULAR ROMAN"/>
              </a:rPr>
              <a:t>Las diapositivas con fondo de color verde, deben utilizarse solo para títulos con tipografía grande en variaciones Bold, Extrabold o Black, para garantizar cumplimiento de criterios de accesibilidad.</a:t>
            </a:r>
            <a:endParaRPr b="0" lang="es-CO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" name="CuadroTexto 4"/>
          <p:cNvSpPr/>
          <p:nvPr/>
        </p:nvSpPr>
        <p:spPr>
          <a:xfrm>
            <a:off x="4634280" y="2540160"/>
            <a:ext cx="265356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es-CO" sz="6000" strike="noStrike" u="none">
                <a:solidFill>
                  <a:schemeClr val="lt1"/>
                </a:solidFill>
                <a:effectLst/>
                <a:uFillTx/>
                <a:latin typeface="WORK SANS BOLD ROMAN"/>
              </a:rPr>
              <a:t>Título</a:t>
            </a:r>
            <a:endParaRPr b="0" lang="es-CO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27" name="Conector recto 5"/>
          <p:cNvCxnSpPr/>
          <p:nvPr/>
        </p:nvCxnSpPr>
        <p:spPr>
          <a:xfrm>
            <a:off x="5013360" y="3555000"/>
            <a:ext cx="2251440" cy="3960"/>
          </a:xfrm>
          <a:prstGeom prst="straightConnector1">
            <a:avLst/>
          </a:prstGeom>
          <a:ln w="12700">
            <a:solidFill>
              <a:srgbClr val="ffffff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ítulo 1"/>
          <p:cNvSpPr/>
          <p:nvPr/>
        </p:nvSpPr>
        <p:spPr>
          <a:xfrm>
            <a:off x="369000" y="297360"/>
            <a:ext cx="5606640" cy="105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</a:pPr>
            <a:r>
              <a:rPr b="1" lang="es-CO" sz="3600" strike="noStrike" u="none">
                <a:solidFill>
                  <a:srgbClr val="38aa00"/>
                </a:solidFill>
                <a:effectLst/>
                <a:uFillTx/>
                <a:latin typeface="WORK SANS BOLD ROMAN"/>
              </a:rPr>
              <a:t>Indica los diagramas que existen para modelar</a:t>
            </a:r>
            <a:endParaRPr b="0" lang="es-CO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CuadroTexto 2"/>
          <p:cNvSpPr/>
          <p:nvPr/>
        </p:nvSpPr>
        <p:spPr>
          <a:xfrm>
            <a:off x="678960" y="2334600"/>
            <a:ext cx="5094360" cy="325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Los diagramas a modelar seran deribados de los requerimientos e historias de usuarios, la especificación de los casos de usuario para el desarrollo de cada módulo y cada especificación, estas representaciones graficas de nuestro proyecto debe representar claramente su funcionamiento, por lo cual el proyecto se abordara a través de módulos independientes entregables implementando la tecnología XP para organizar el flujo de tareas, dentro de los diagramas a representar estarían:</a:t>
            </a:r>
            <a:r>
              <a:rPr b="1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 clases, objetos, de flujo, caso de uso, de componentes, de estado y secuencia</a:t>
            </a:r>
            <a:r>
              <a:rPr b="0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.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30" name="Conector recto 3"/>
          <p:cNvCxnSpPr/>
          <p:nvPr/>
        </p:nvCxnSpPr>
        <p:spPr>
          <a:xfrm>
            <a:off x="1985400" y="1875960"/>
            <a:ext cx="1429920" cy="3960"/>
          </a:xfrm>
          <a:prstGeom prst="straightConnector1">
            <a:avLst/>
          </a:prstGeom>
          <a:ln w="12700">
            <a:solidFill>
              <a:srgbClr val="4d4d4c"/>
            </a:solidFill>
            <a:round/>
          </a:ln>
        </p:spPr>
      </p:cxnSp>
      <p:pic>
        <p:nvPicPr>
          <p:cNvPr id="131" name="Imagen 8" descr=""/>
          <p:cNvPicPr/>
          <p:nvPr/>
        </p:nvPicPr>
        <p:blipFill>
          <a:blip r:embed="rId2"/>
          <a:srcRect l="13149" t="0" r="239" b="0"/>
          <a:stretch/>
        </p:blipFill>
        <p:spPr>
          <a:xfrm>
            <a:off x="6095880" y="0"/>
            <a:ext cx="6091920" cy="6854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ítulo 1"/>
          <p:cNvSpPr/>
          <p:nvPr/>
        </p:nvSpPr>
        <p:spPr>
          <a:xfrm>
            <a:off x="456120" y="416520"/>
            <a:ext cx="9811800" cy="7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1" lang="es-CO" sz="3600" strike="noStrike" u="none">
                <a:solidFill>
                  <a:srgbClr val="4d4d4c"/>
                </a:solidFill>
                <a:effectLst/>
                <a:uFillTx/>
                <a:latin typeface="WORK SANS BOLD ROMAN"/>
              </a:rPr>
              <a:t>Artefactos del sistema</a:t>
            </a:r>
            <a:endParaRPr b="0" lang="es-CO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CuadroTexto 2"/>
          <p:cNvSpPr/>
          <p:nvPr/>
        </p:nvSpPr>
        <p:spPr>
          <a:xfrm>
            <a:off x="313200" y="1297080"/>
            <a:ext cx="5514480" cy="82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0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Para el Desarrollo del diagrama de los Artefactos del sistema tendremos en cuenta este diagra de flujo que explica el orden de los procesos dentro del sistema.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CuadroTexto 15"/>
          <p:cNvSpPr/>
          <p:nvPr/>
        </p:nvSpPr>
        <p:spPr>
          <a:xfrm>
            <a:off x="277200" y="2593080"/>
            <a:ext cx="5514480" cy="155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0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Los elementos a representar en este caso seria;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 defTabSz="914400">
              <a:lnSpc>
                <a:spcPct val="100000"/>
              </a:lnSpc>
            </a:pPr>
            <a:r>
              <a:rPr b="1" i="1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Factura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 defTabSz="914400">
              <a:lnSpc>
                <a:spcPct val="100000"/>
              </a:lnSpc>
            </a:pPr>
            <a:r>
              <a:rPr b="1" i="1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Base de Datos 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 defTabSz="914400">
              <a:lnSpc>
                <a:spcPct val="100000"/>
              </a:lnSpc>
            </a:pPr>
            <a:r>
              <a:rPr b="1" i="1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Ejecutar pago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 defTabSz="914400">
              <a:lnSpc>
                <a:spcPct val="100000"/>
              </a:lnSpc>
            </a:pPr>
            <a:r>
              <a:rPr b="1" i="1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Actualizar estado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 defTabSz="914400">
              <a:lnSpc>
                <a:spcPct val="100000"/>
              </a:lnSpc>
            </a:pPr>
            <a:r>
              <a:rPr b="1" i="1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Archivar Canceladas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7217280" y="1352160"/>
            <a:ext cx="2601000" cy="4845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ítulo 2"/>
          <p:cNvSpPr/>
          <p:nvPr/>
        </p:nvSpPr>
        <p:spPr>
          <a:xfrm>
            <a:off x="456120" y="416520"/>
            <a:ext cx="9811800" cy="7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1" lang="es-CO" sz="3600" strike="noStrike" u="none">
                <a:solidFill>
                  <a:srgbClr val="4d4d4c"/>
                </a:solidFill>
                <a:effectLst/>
                <a:uFillTx/>
                <a:latin typeface="WORK SANS BOLD ROMAN"/>
              </a:rPr>
              <a:t>Subtítulo</a:t>
            </a:r>
            <a:endParaRPr b="0" lang="es-CO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CuadroTexto 14"/>
          <p:cNvSpPr/>
          <p:nvPr/>
        </p:nvSpPr>
        <p:spPr>
          <a:xfrm>
            <a:off x="456120" y="1297080"/>
            <a:ext cx="5514480" cy="325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Lorem ipsum dolor sit amet, consectetuer adipiscing elit, sed diam nonummy nibh euismod tincidunt ut. Lorem ipsum dolor sit amet, consectetuer adipiscing elit, sed diam nonummy nibh euismod tincidunt ut.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Lorem ipsum dolor sit amet, consectetuer adipiscing elit, sed diam nonummy nibh euismod tincidunt ut. Lorem ipsum dolor sit amet, consectetuer adipiscing elit, sed diam nonummy nibh euismod tincidunt ut.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 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Lorem ipsum dolor sit amet.</a:t>
            </a:r>
            <a:r>
              <a:rPr b="0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	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consectetuer adipiscing elit.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s-CO" sz="1600" strike="noStrike" u="none">
                <a:solidFill>
                  <a:schemeClr val="dk1"/>
                </a:solidFill>
                <a:effectLst/>
                <a:uFillTx/>
                <a:latin typeface="Work Sans Light Roman"/>
              </a:rPr>
              <a:t>diam nonummy nibh euismod tincidunt ut.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"/>
          <p:cNvSpPr/>
          <p:nvPr/>
        </p:nvSpPr>
        <p:spPr>
          <a:xfrm>
            <a:off x="783000" y="4960440"/>
            <a:ext cx="454896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2400" strike="noStrike" u="sng">
                <a:solidFill>
                  <a:srgbClr val="0563c1"/>
                </a:solidFill>
                <a:effectLst/>
                <a:uFillTx/>
                <a:latin typeface="Times New Roman"/>
                <a:hlinkClick r:id="rId2"/>
              </a:rPr>
              <a:t>Diagrama platilla Caso de uso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6835320" y="684000"/>
            <a:ext cx="4635000" cy="5599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n 1" descr=""/>
          <p:cNvPicPr/>
          <p:nvPr/>
        </p:nvPicPr>
        <p:blipFill>
          <a:blip r:embed="rId2"/>
          <a:stretch/>
        </p:blipFill>
        <p:spPr>
          <a:xfrm>
            <a:off x="2209680" y="2261880"/>
            <a:ext cx="7768440" cy="3487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1" name="Título 1"/>
          <p:cNvSpPr/>
          <p:nvPr/>
        </p:nvSpPr>
        <p:spPr>
          <a:xfrm>
            <a:off x="456120" y="416520"/>
            <a:ext cx="98118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1" lang="es-CO" sz="3600" strike="noStrike" u="none">
                <a:solidFill>
                  <a:srgbClr val="ffffff"/>
                </a:solidFill>
                <a:effectLst/>
                <a:uFillTx/>
                <a:latin typeface="WORK SANS BOLD ROMAN"/>
              </a:rPr>
              <a:t>Título</a:t>
            </a:r>
            <a:endParaRPr b="0" lang="es-CO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4636</TotalTime>
  <Application>LibreOffice/25.2.4.3$Linux_X86_64 LibreOffice_project/520$Build-3</Application>
  <AppVersion>15.0000</AppVersion>
  <Words>197</Words>
  <Paragraphs>24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2020-10-01T23:51:28Z</dcterms:created>
  <dc:creator>Jorge Enrique Pedraza Sanchez</dc:creator>
  <dc:description/>
  <dc:language>en-GB</dc:language>
  <cp:lastModifiedBy/>
  <dcterms:modified xsi:type="dcterms:W3CDTF">2025-07-03T02:01:34Z</dcterms:modified>
  <cp:revision>81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ActionId">
    <vt:lpwstr>8c6bc714-34a9-4b82-914e-50b1377a2da4</vt:lpwstr>
  </property>
  <property fmtid="{D5CDD505-2E9C-101B-9397-08002B2CF9AE}" pid="3" name="MSIP_Label_1299739c-ad3d-4908-806e-4d91151a6e13_ContentBits">
    <vt:lpwstr>0</vt:lpwstr>
  </property>
  <property fmtid="{D5CDD505-2E9C-101B-9397-08002B2CF9AE}" pid="4" name="MSIP_Label_1299739c-ad3d-4908-806e-4d91151a6e13_Enabled">
    <vt:lpwstr>true</vt:lpwstr>
  </property>
  <property fmtid="{D5CDD505-2E9C-101B-9397-08002B2CF9AE}" pid="5" name="MSIP_Label_1299739c-ad3d-4908-806e-4d91151a6e13_Method">
    <vt:lpwstr>Standard</vt:lpwstr>
  </property>
  <property fmtid="{D5CDD505-2E9C-101B-9397-08002B2CF9AE}" pid="6" name="MSIP_Label_1299739c-ad3d-4908-806e-4d91151a6e13_Name">
    <vt:lpwstr>All Employees (Unrestricted)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SiteId">
    <vt:lpwstr>cbc2c381-2f2e-4d93-91d1-506c9316ace7</vt:lpwstr>
  </property>
  <property fmtid="{D5CDD505-2E9C-101B-9397-08002B2CF9AE}" pid="9" name="PresentationFormat">
    <vt:lpwstr>Panorámica</vt:lpwstr>
  </property>
  <property fmtid="{D5CDD505-2E9C-101B-9397-08002B2CF9AE}" pid="10" name="Slides">
    <vt:i4>7</vt:i4>
  </property>
</Properties>
</file>